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oboto"/>
      <p:regular r:id="rId17"/>
      <p:bold r:id="rId18"/>
      <p:italic r:id="rId19"/>
      <p:boldItalic r:id="rId20"/>
    </p:embeddedFont>
    <p:embeddedFont>
      <p:font typeface="Roboto Medium"/>
      <p:regular r:id="rId21"/>
      <p:bold r:id="rId22"/>
      <p:italic r:id="rId23"/>
      <p:boldItalic r:id="rId24"/>
    </p:embeddedFont>
    <p:embeddedFont>
      <p:font typeface="Roboto Ligh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Italic.fntdata"/><Relationship Id="rId22" Type="http://schemas.openxmlformats.org/officeDocument/2006/relationships/font" Target="fonts/RobotoMedium-bold.fntdata"/><Relationship Id="rId21" Type="http://schemas.openxmlformats.org/officeDocument/2006/relationships/font" Target="fonts/RobotoMedium-regular.fntdata"/><Relationship Id="rId24" Type="http://schemas.openxmlformats.org/officeDocument/2006/relationships/font" Target="fonts/RobotoMedium-boldItalic.fntdata"/><Relationship Id="rId23" Type="http://schemas.openxmlformats.org/officeDocument/2006/relationships/font" Target="fonts/Roboto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Light-bold.fntdata"/><Relationship Id="rId25" Type="http://schemas.openxmlformats.org/officeDocument/2006/relationships/font" Target="fonts/RobotoLight-regular.fntdata"/><Relationship Id="rId28" Type="http://schemas.openxmlformats.org/officeDocument/2006/relationships/font" Target="fonts/RobotoLight-boldItalic.fntdata"/><Relationship Id="rId27" Type="http://schemas.openxmlformats.org/officeDocument/2006/relationships/font" Target="fonts/Roboto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regular.fntdata"/><Relationship Id="rId16" Type="http://schemas.openxmlformats.org/officeDocument/2006/relationships/slide" Target="slides/slide11.xml"/><Relationship Id="rId19" Type="http://schemas.openxmlformats.org/officeDocument/2006/relationships/font" Target="fonts/Roboto-italic.fntdata"/><Relationship Id="rId18" Type="http://schemas.openxmlformats.org/officeDocument/2006/relationships/font" Target="fonts/Robo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b9997e6cb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b9997e6cb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b75a5a7c0e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b75a5a7c0e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1ea87185a83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1ea87185a83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afcd897967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afcd897967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b75a5a7c0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b75a5a7c0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b26c709f92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b26c709f9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75a5a7c0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75a5a7c0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b75a5a7c0e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b75a5a7c0e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75a5a7c0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75a5a7c0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9997e6cb9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b9997e6cb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600"/>
              <a:buFont typeface="Roboto"/>
              <a:buNone/>
              <a:defRPr sz="36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5200"/>
              <a:buFont typeface="Roboto"/>
              <a:buNone/>
              <a:defRPr sz="5200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Light"/>
              <a:buNone/>
              <a:defRPr sz="1800"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(Robo)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3" name="Google Shape;23;p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e seção (sem background)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3000"/>
              <a:buNone/>
              <a:defRPr b="1" sz="3000">
                <a:solidFill>
                  <a:srgbClr val="12274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IoT 1">
  <p:cSld name="TITLE_AND_BODY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rpo - Sem Imagem 1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9" name="Google Shape;39;p9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➢"/>
              <a:defRPr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 sz="14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 Medium"/>
              <a:buNone/>
              <a:defRPr>
                <a:latin typeface="Roboto Medium"/>
                <a:ea typeface="Roboto Medium"/>
                <a:cs typeface="Roboto Medium"/>
                <a:sym typeface="Roboto Medium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>
            <a:lvl1pPr lvl="0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buNone/>
              <a:defRPr sz="1400">
                <a:solidFill>
                  <a:srgbClr val="233F6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74000" y="445025"/>
            <a:ext cx="7958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2742"/>
              </a:buClr>
              <a:buSzPts val="2800"/>
              <a:buFont typeface="Roboto"/>
              <a:buNone/>
              <a:defRPr b="0" i="0" sz="2800" u="none" cap="none" strike="noStrike">
                <a:solidFill>
                  <a:srgbClr val="12274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73900" y="1152475"/>
            <a:ext cx="79584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33F63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233F6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7533" y="4749892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type="ctrTitle"/>
          </p:nvPr>
        </p:nvSpPr>
        <p:spPr>
          <a:xfrm>
            <a:off x="713875" y="767800"/>
            <a:ext cx="3717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 ao Desenvolvimento para Dispositivos Móveis</a:t>
            </a:r>
            <a:endParaRPr/>
          </a:p>
        </p:txBody>
      </p:sp>
      <p:sp>
        <p:nvSpPr>
          <p:cNvPr id="47" name="Google Shape;47;p10"/>
          <p:cNvSpPr txBox="1"/>
          <p:nvPr>
            <p:ph idx="1" type="subTitle"/>
          </p:nvPr>
        </p:nvSpPr>
        <p:spPr>
          <a:xfrm>
            <a:off x="1123850" y="3940175"/>
            <a:ext cx="3269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Instrutores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Ciro Daniel Gurgel de Moura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pt-BR"/>
              <a:t>Vitor Rafael Queiroz Ferreira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767400" y="73100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Trabalhando com geolocalização e Maps</a:t>
            </a:r>
            <a:endParaRPr/>
          </a:p>
        </p:txBody>
      </p:sp>
      <p:sp>
        <p:nvSpPr>
          <p:cNvPr id="122" name="Google Shape;122;p19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123" name="Google Shape;123;p19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24" name="Google Shape;124;p19"/>
          <p:cNvSpPr txBox="1"/>
          <p:nvPr/>
        </p:nvSpPr>
        <p:spPr>
          <a:xfrm>
            <a:off x="1251675" y="1203025"/>
            <a:ext cx="3700800" cy="877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2"/>
                </a:solidFill>
              </a:rPr>
              <a:t>// Exemplo da documentação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Renderizando um mapa 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em uma posição fixa</a:t>
            </a:r>
            <a:endParaRPr sz="1500"/>
          </a:p>
        </p:txBody>
      </p:sp>
      <p:pic>
        <p:nvPicPr>
          <p:cNvPr id="125" name="Google Shape;125;p19"/>
          <p:cNvPicPr preferRelativeResize="0"/>
          <p:nvPr/>
        </p:nvPicPr>
        <p:blipFill rotWithShape="1">
          <a:blip r:embed="rId3">
            <a:alphaModFix/>
          </a:blip>
          <a:srcRect b="4892" l="4274" r="4183" t="5341"/>
          <a:stretch/>
        </p:blipFill>
        <p:spPr>
          <a:xfrm>
            <a:off x="5091000" y="645795"/>
            <a:ext cx="4052999" cy="4166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Hora da prática</a:t>
            </a:r>
            <a:endParaRPr b="1"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Validando formulário de login e cadastro de usuário!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Adicionando react-native-maps à aplicação</a:t>
            </a:r>
            <a:endParaRPr/>
          </a:p>
        </p:txBody>
      </p:sp>
      <p:sp>
        <p:nvSpPr>
          <p:cNvPr id="132" name="Google Shape;132;p20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133" name="Google Shape;133;p20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 txBox="1"/>
          <p:nvPr>
            <p:ph type="title"/>
          </p:nvPr>
        </p:nvSpPr>
        <p:spPr>
          <a:xfrm>
            <a:off x="6234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Validação de formulário com Formik e Yup e trabalhando com geolocalização</a:t>
            </a:r>
            <a:endParaRPr b="1"/>
          </a:p>
        </p:txBody>
      </p:sp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 b="1"/>
          </a:p>
        </p:txBody>
      </p:sp>
      <p:sp>
        <p:nvSpPr>
          <p:cNvPr id="59" name="Google Shape;59;p12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Os formulários são componentes essenciais em aplicações, permitindo a coleta de dados dos usuários.</a:t>
            </a:r>
            <a:endParaRPr sz="14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Gerenciar o estado dos campos, lidar com validações, tratamento de erros e feedbacks podem ser tarefas complexas e trabalhosas.</a:t>
            </a:r>
            <a:endParaRPr/>
          </a:p>
          <a:p>
            <a:pPr indent="-317500" lvl="0" marL="457200" marR="2558285" rtl="0" algn="just">
              <a:spcBef>
                <a:spcPts val="1000"/>
              </a:spcBef>
              <a:spcAft>
                <a:spcPts val="0"/>
              </a:spcAft>
              <a:buSzPts val="1400"/>
              <a:buChar char="➢"/>
            </a:pPr>
            <a:r>
              <a:rPr lang="pt-BR"/>
              <a:t>A necessidade de código repetitivo para controlar os campos e implementar as regras de validação dificulta a manutenção e escalabilidade.</a:t>
            </a:r>
            <a:endParaRPr sz="1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2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2" name="Google Shape;62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00100" y="2839350"/>
            <a:ext cx="2244875" cy="184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68" name="Google Shape;68;p13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 rotWithShape="1">
          <a:blip r:embed="rId3">
            <a:alphaModFix/>
          </a:blip>
          <a:srcRect b="3468" l="4560" r="4232" t="4526"/>
          <a:stretch/>
        </p:blipFill>
        <p:spPr>
          <a:xfrm>
            <a:off x="0" y="0"/>
            <a:ext cx="4405212" cy="4811551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/>
          <p:nvPr>
            <p:ph type="title"/>
          </p:nvPr>
        </p:nvSpPr>
        <p:spPr>
          <a:xfrm>
            <a:off x="4405200" y="471725"/>
            <a:ext cx="3643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Problemática - Exemplo</a:t>
            </a:r>
            <a:endParaRPr/>
          </a:p>
        </p:txBody>
      </p:sp>
      <p:sp>
        <p:nvSpPr>
          <p:cNvPr id="71" name="Google Shape;71;p13"/>
          <p:cNvSpPr txBox="1"/>
          <p:nvPr>
            <p:ph idx="1" type="body"/>
          </p:nvPr>
        </p:nvSpPr>
        <p:spPr>
          <a:xfrm>
            <a:off x="4405200" y="1044425"/>
            <a:ext cx="3705900" cy="28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36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➢"/>
            </a:pPr>
            <a:r>
              <a:rPr lang="pt-B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Como gerenciar os estados?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54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</a:pPr>
            <a:r>
              <a:rPr lang="pt-B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Manualmente? E se forem muitos campos? 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36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➢"/>
            </a:pPr>
            <a:r>
              <a:rPr lang="pt-B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Como validar os dados?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54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</a:pPr>
            <a:r>
              <a:rPr lang="pt-B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Funções específicas para a entrada de cada campo?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54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</a:pPr>
            <a:r>
              <a:rPr lang="pt-B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Como apresentar os erros?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36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➢"/>
            </a:pPr>
            <a:r>
              <a:rPr lang="pt-B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Como manipular os eventos?</a:t>
            </a:r>
            <a:endParaRPr sz="16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540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○"/>
            </a:pPr>
            <a:r>
              <a:rPr lang="pt-BR" sz="16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Ex.: Envio ou limpeza dos dados.</a:t>
            </a:r>
            <a:endParaRPr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Formik</a:t>
            </a:r>
            <a:endParaRPr/>
          </a:p>
        </p:txBody>
      </p:sp>
      <p:sp>
        <p:nvSpPr>
          <p:cNvPr id="77" name="Google Shape;77;p14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É uma biblioteca que simplifica o gerenciamento de estados e a validação de formulários.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Com ele é possível gerenciar o estado dos campos, lidar com validações, tratamento de erros e feedbacks.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➢"/>
            </a:pPr>
            <a:r>
              <a:rPr lang="pt-BR"/>
              <a:t>Tudo isso em um único lugar.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400"/>
              <a:t>&gt;&gt; https://formik.org/docs/guides/react-native</a:t>
            </a:r>
            <a:endParaRPr sz="1400"/>
          </a:p>
        </p:txBody>
      </p:sp>
      <p:sp>
        <p:nvSpPr>
          <p:cNvPr id="78" name="Google Shape;78;p14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79" name="Google Shape;79;p14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7200" y="3255250"/>
            <a:ext cx="2988125" cy="155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798300" y="54950"/>
            <a:ext cx="368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Formik</a:t>
            </a:r>
            <a:endParaRPr/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843650" y="762400"/>
            <a:ext cx="364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700">
                <a:solidFill>
                  <a:schemeClr val="dk2"/>
                </a:solidFill>
              </a:rPr>
              <a:t>//Exemplo da documentação</a:t>
            </a:r>
            <a:endParaRPr sz="1700">
              <a:solidFill>
                <a:schemeClr val="dk2"/>
              </a:solidFill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➢"/>
            </a:pPr>
            <a:r>
              <a:rPr lang="pt-BR" sz="1700"/>
              <a:t>Cadê o useState?</a:t>
            </a:r>
            <a:endParaRPr sz="1700"/>
          </a:p>
          <a:p>
            <a:pPr indent="-311150" lvl="1" marL="914400" rtl="0" algn="l">
              <a:spcBef>
                <a:spcPts val="1000"/>
              </a:spcBef>
              <a:spcAft>
                <a:spcPts val="0"/>
              </a:spcAft>
              <a:buSzPts val="1300"/>
              <a:buChar char="○"/>
            </a:pPr>
            <a:r>
              <a:rPr lang="pt-BR" sz="1300"/>
              <a:t>Como gerenciar os estados?</a:t>
            </a:r>
            <a:endParaRPr sz="1300"/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SzPts val="1700"/>
              <a:buChar char="➢"/>
            </a:pPr>
            <a:r>
              <a:rPr lang="pt-BR" sz="1700"/>
              <a:t>Como enviar os dados do formulário?</a:t>
            </a:r>
            <a:endParaRPr sz="1300"/>
          </a:p>
        </p:txBody>
      </p:sp>
      <p:sp>
        <p:nvSpPr>
          <p:cNvPr id="87" name="Google Shape;87;p15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88" name="Google Shape;88;p15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9" name="Google Shape;89;p15"/>
          <p:cNvPicPr preferRelativeResize="0"/>
          <p:nvPr/>
        </p:nvPicPr>
        <p:blipFill rotWithShape="1">
          <a:blip r:embed="rId3">
            <a:alphaModFix/>
          </a:blip>
          <a:srcRect b="6985" l="6660" r="5934" t="6985"/>
          <a:stretch/>
        </p:blipFill>
        <p:spPr>
          <a:xfrm>
            <a:off x="4455200" y="537900"/>
            <a:ext cx="4688801" cy="406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Yup</a:t>
            </a:r>
            <a:endParaRPr/>
          </a:p>
        </p:txBody>
      </p: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-307975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 sz="2000"/>
              <a:t>É uma biblioteca que auxilia na construção de esquemas para análise e validação de valores em tempo de execução. </a:t>
            </a:r>
            <a:endParaRPr sz="2000"/>
          </a:p>
          <a:p>
            <a:pPr indent="-307975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 sz="2000"/>
              <a:t>Pode ser utilizada em conjunto com o Formik para validar os dados dos formulários. </a:t>
            </a:r>
            <a:endParaRPr sz="2000"/>
          </a:p>
          <a:p>
            <a:pPr indent="-307975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 sz="2000"/>
              <a:t>Esses esquemas de validação definem regras específicas para cada campo, como required (obrigatório), min (valor mínimo), max (valor máximo), email (email válido), entre outras. </a:t>
            </a:r>
            <a:endParaRPr sz="2000"/>
          </a:p>
          <a:p>
            <a:pPr indent="-307975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 sz="2000"/>
              <a:t>É possível aplicar essas regras aos campos do formulário usando os métodos de validação fornecidos pelo Yup, como string(), number(), object(), etc. </a:t>
            </a:r>
            <a:endParaRPr sz="20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&gt;&gt; https://github.com/jquense/yup</a:t>
            </a:r>
            <a:endParaRPr/>
          </a:p>
        </p:txBody>
      </p:sp>
      <p:sp>
        <p:nvSpPr>
          <p:cNvPr id="96" name="Google Shape;96;p16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97" name="Google Shape;97;p16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8" name="Google Shape;9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1275" y="3093350"/>
            <a:ext cx="1903825" cy="171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767400" y="73100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Yup</a:t>
            </a:r>
            <a:endParaRPr/>
          </a:p>
        </p:txBody>
      </p:sp>
      <p:sp>
        <p:nvSpPr>
          <p:cNvPr id="104" name="Google Shape;104;p17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105" name="Google Shape;105;p17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06" name="Google Shape;106;p17"/>
          <p:cNvPicPr preferRelativeResize="0"/>
          <p:nvPr/>
        </p:nvPicPr>
        <p:blipFill rotWithShape="1">
          <a:blip r:embed="rId3">
            <a:alphaModFix/>
          </a:blip>
          <a:srcRect b="11169" l="7034" r="6870" t="11640"/>
          <a:stretch/>
        </p:blipFill>
        <p:spPr>
          <a:xfrm>
            <a:off x="1310138" y="1453850"/>
            <a:ext cx="6252224" cy="330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2478900" y="807350"/>
            <a:ext cx="4186200" cy="64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2"/>
                </a:solidFill>
              </a:rPr>
              <a:t>//Exemplo da documentação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Validando "firstName", "lastName" e "email".</a:t>
            </a:r>
            <a:endParaRPr sz="1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8"/>
          <p:cNvSpPr txBox="1"/>
          <p:nvPr>
            <p:ph type="title"/>
          </p:nvPr>
        </p:nvSpPr>
        <p:spPr>
          <a:xfrm>
            <a:off x="822175" y="445025"/>
            <a:ext cx="733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React Native Maps</a:t>
            </a:r>
            <a:endParaRPr/>
          </a:p>
        </p:txBody>
      </p:sp>
      <p:sp>
        <p:nvSpPr>
          <p:cNvPr id="113" name="Google Shape;113;p18"/>
          <p:cNvSpPr txBox="1"/>
          <p:nvPr>
            <p:ph idx="1" type="body"/>
          </p:nvPr>
        </p:nvSpPr>
        <p:spPr>
          <a:xfrm>
            <a:off x="822175" y="1152475"/>
            <a:ext cx="7337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27025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 sz="2000"/>
              <a:t>É uma biblioteca para auxiliar na utilização de mapas na aplicação</a:t>
            </a:r>
            <a:endParaRPr sz="2000"/>
          </a:p>
          <a:p>
            <a:pPr indent="-327025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 sz="2000"/>
              <a:t>Possui funcionalidades para Android e iOS (separadamente)</a:t>
            </a:r>
            <a:endParaRPr sz="2000"/>
          </a:p>
          <a:p>
            <a:pPr indent="-327025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 sz="2000"/>
              <a:t>Permite criar marcadores nos mapas e interagir com o aplicativo nativo de mapas</a:t>
            </a:r>
            <a:endParaRPr sz="2000"/>
          </a:p>
          <a:p>
            <a:pPr indent="-327025" lvl="0" marL="457200" rtl="0" algn="l">
              <a:spcBef>
                <a:spcPts val="1000"/>
              </a:spcBef>
              <a:spcAft>
                <a:spcPts val="0"/>
              </a:spcAft>
              <a:buSzPct val="100000"/>
              <a:buChar char="➢"/>
            </a:pPr>
            <a:r>
              <a:rPr lang="pt-BR" sz="2000"/>
              <a:t>Dispõe de customizações que podem ser feitas por quem está desenvolvendo</a:t>
            </a:r>
            <a:endParaRPr sz="2000"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pt-BR"/>
              <a:t>&gt;&gt; </a:t>
            </a:r>
            <a:r>
              <a:rPr lang="pt-BR"/>
              <a:t>https://github.com/react-native-maps/react-native-maps</a:t>
            </a:r>
            <a:endParaRPr/>
          </a:p>
        </p:txBody>
      </p:sp>
      <p:sp>
        <p:nvSpPr>
          <p:cNvPr id="114" name="Google Shape;114;p18"/>
          <p:cNvSpPr txBox="1"/>
          <p:nvPr>
            <p:ph idx="2" type="subTitle"/>
          </p:nvPr>
        </p:nvSpPr>
        <p:spPr>
          <a:xfrm>
            <a:off x="69600" y="4771500"/>
            <a:ext cx="4053000" cy="37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Introdução ao Desenvolvimento para Dispositivos Móveis</a:t>
            </a:r>
            <a:endParaRPr/>
          </a:p>
        </p:txBody>
      </p:sp>
      <p:sp>
        <p:nvSpPr>
          <p:cNvPr id="115" name="Google Shape;115;p18"/>
          <p:cNvSpPr txBox="1"/>
          <p:nvPr>
            <p:ph idx="12" type="sldNum"/>
          </p:nvPr>
        </p:nvSpPr>
        <p:spPr>
          <a:xfrm>
            <a:off x="7788600" y="4811550"/>
            <a:ext cx="1355400" cy="37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/>
              <a:t>Slide </a:t>
            </a: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350" y="2994700"/>
            <a:ext cx="2005525" cy="2005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